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804" r:id="rId1"/>
  </p:sldMasterIdLst>
  <p:sldIdLst>
    <p:sldId id="256" r:id="rId2"/>
    <p:sldId id="286" r:id="rId3"/>
    <p:sldId id="287" r:id="rId4"/>
    <p:sldId id="288" r:id="rId5"/>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6" d="100"/>
          <a:sy n="66" d="100"/>
        </p:scale>
        <p:origin x="-1470"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70D6A155-5C99-47AA-BA48-8E11419D2EE5}" type="datetimeFigureOut">
              <a:rPr lang="ar-SA" smtClean="0"/>
              <a:t>04/04/1440</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A8A5026E-6CB4-4516-AF61-D4DDAD61676F}" type="slidenum">
              <a:rPr lang="ar-SA" smtClean="0"/>
              <a:t>‹#›</a:t>
            </a:fld>
            <a:endParaRPr lang="ar-SA"/>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ar-SA" smtClean="0"/>
              <a:t>انقر لتحرير نمط العنوان الرئيسي</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70D6A155-5C99-47AA-BA48-8E11419D2EE5}" type="datetimeFigureOut">
              <a:rPr lang="ar-SA" smtClean="0"/>
              <a:t>04/04/1440</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A8A5026E-6CB4-4516-AF61-D4DDAD61676F}" type="slidenum">
              <a:rPr lang="ar-SA" smtClean="0"/>
              <a:t>‹#›</a:t>
            </a:fld>
            <a:endParaRPr lang="ar-SA"/>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70D6A155-5C99-47AA-BA48-8E11419D2EE5}" type="datetimeFigureOut">
              <a:rPr lang="ar-SA" smtClean="0"/>
              <a:t>04/04/1440</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A8A5026E-6CB4-4516-AF61-D4DDAD61676F}" type="slidenum">
              <a:rPr lang="ar-SA" smtClean="0"/>
              <a:t>‹#›</a:t>
            </a:fld>
            <a:endParaRPr lang="ar-SA"/>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70D6A155-5C99-47AA-BA48-8E11419D2EE5}" type="datetimeFigureOut">
              <a:rPr lang="ar-SA" smtClean="0"/>
              <a:t>04/04/1440</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A8A5026E-6CB4-4516-AF61-D4DDAD61676F}" type="slidenum">
              <a:rPr lang="ar-SA" smtClean="0"/>
              <a:t>‹#›</a:t>
            </a:fld>
            <a:endParaRPr lang="ar-SA"/>
          </a:p>
        </p:txBody>
      </p:sp>
      <p:sp>
        <p:nvSpPr>
          <p:cNvPr id="8" name="Title 7"/>
          <p:cNvSpPr>
            <a:spLocks noGrp="1"/>
          </p:cNvSpPr>
          <p:nvPr>
            <p:ph type="title"/>
          </p:nvPr>
        </p:nvSpPr>
        <p:spPr/>
        <p:txBody>
          <a:bodyPr/>
          <a:lstStyle/>
          <a:p>
            <a:r>
              <a:rPr lang="ar-SA" smtClean="0"/>
              <a:t>انقر لتحرير نمط العنوان الرئيسي</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70D6A155-5C99-47AA-BA48-8E11419D2EE5}" type="datetimeFigureOut">
              <a:rPr lang="ar-SA" smtClean="0"/>
              <a:t>04/04/1440</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A8A5026E-6CB4-4516-AF61-D4DDAD61676F}" type="slidenum">
              <a:rPr lang="ar-SA" smtClean="0"/>
              <a:t>‹#›</a:t>
            </a:fld>
            <a:endParaRPr lang="ar-SA"/>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70D6A155-5C99-47AA-BA48-8E11419D2EE5}" type="datetimeFigureOut">
              <a:rPr lang="ar-SA" smtClean="0"/>
              <a:t>04/04/1440</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A8A5026E-6CB4-4516-AF61-D4DDAD61676F}" type="slidenum">
              <a:rPr lang="ar-SA" smtClean="0"/>
              <a:t>‹#›</a:t>
            </a:fld>
            <a:endParaRPr lang="ar-SA"/>
          </a:p>
        </p:txBody>
      </p:sp>
      <p:sp>
        <p:nvSpPr>
          <p:cNvPr id="8" name="Title 7"/>
          <p:cNvSpPr>
            <a:spLocks noGrp="1"/>
          </p:cNvSpPr>
          <p:nvPr>
            <p:ph type="title"/>
          </p:nvPr>
        </p:nvSpPr>
        <p:spPr/>
        <p:txBody>
          <a:bodyPr/>
          <a:lstStyle/>
          <a:p>
            <a:r>
              <a:rPr lang="ar-SA" smtClean="0"/>
              <a:t>انقر لتحرير نمط العنوان الرئيسي</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ar-SA" smtClean="0"/>
              <a:t>انقر لتحرير أنماط النص الرئيسي</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70D6A155-5C99-47AA-BA48-8E11419D2EE5}" type="datetimeFigureOut">
              <a:rPr lang="ar-SA" smtClean="0"/>
              <a:t>04/04/1440</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A8A5026E-6CB4-4516-AF61-D4DDAD61676F}" type="slidenum">
              <a:rPr lang="ar-SA" smtClean="0"/>
              <a:t>‹#›</a:t>
            </a:fld>
            <a:endParaRPr lang="ar-SA"/>
          </a:p>
        </p:txBody>
      </p:sp>
      <p:sp>
        <p:nvSpPr>
          <p:cNvPr id="10" name="Title 9"/>
          <p:cNvSpPr>
            <a:spLocks noGrp="1"/>
          </p:cNvSpPr>
          <p:nvPr>
            <p:ph type="title"/>
          </p:nvPr>
        </p:nvSpPr>
        <p:spPr/>
        <p:txBody>
          <a:bodyPr/>
          <a:lstStyle/>
          <a:p>
            <a:r>
              <a:rPr lang="ar-SA" smtClean="0"/>
              <a:t>انقر لتحرير نمط العنوان الرئيسي</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70D6A155-5C99-47AA-BA48-8E11419D2EE5}" type="datetimeFigureOut">
              <a:rPr lang="ar-SA" smtClean="0"/>
              <a:t>04/04/1440</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A8A5026E-6CB4-4516-AF61-D4DDAD61676F}" type="slidenum">
              <a:rPr lang="ar-SA" smtClean="0"/>
              <a:t>‹#›</a:t>
            </a:fld>
            <a:endParaRPr lang="ar-SA"/>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0D6A155-5C99-47AA-BA48-8E11419D2EE5}" type="datetimeFigureOut">
              <a:rPr lang="ar-SA" smtClean="0"/>
              <a:t>04/04/1440</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A8A5026E-6CB4-4516-AF61-D4DDAD61676F}" type="slidenum">
              <a:rPr lang="ar-SA" smtClean="0"/>
              <a:t>‹#›</a:t>
            </a:fld>
            <a:endParaRPr lang="ar-SA"/>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70D6A155-5C99-47AA-BA48-8E11419D2EE5}" type="datetimeFigureOut">
              <a:rPr lang="ar-SA" smtClean="0"/>
              <a:t>04/04/1440</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A8A5026E-6CB4-4516-AF61-D4DDAD61676F}" type="slidenum">
              <a:rPr lang="ar-SA" smtClean="0"/>
              <a:t>‹#›</a:t>
            </a:fld>
            <a:endParaRPr lang="ar-SA"/>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70D6A155-5C99-47AA-BA48-8E11419D2EE5}" type="datetimeFigureOut">
              <a:rPr lang="ar-SA" smtClean="0"/>
              <a:t>04/04/1440</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A8A5026E-6CB4-4516-AF61-D4DDAD61676F}" type="slidenum">
              <a:rPr lang="ar-SA" smtClean="0"/>
              <a:t>‹#›</a:t>
            </a:fld>
            <a:endParaRPr lang="ar-SA"/>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ar-SA" smtClean="0"/>
              <a:t>انقر لتحرير نمط العنوان الرئيسي</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70D6A155-5C99-47AA-BA48-8E11419D2EE5}" type="datetimeFigureOut">
              <a:rPr lang="ar-SA" smtClean="0"/>
              <a:t>04/04/1440</a:t>
            </a:fld>
            <a:endParaRPr lang="ar-SA"/>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ar-SA"/>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A8A5026E-6CB4-4516-AF61-D4DDAD61676F}"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iming>
    <p:tnLst>
      <p:par>
        <p:cTn id="1" dur="indefinite" restart="never" nodeType="tmRoot"/>
      </p:par>
    </p:tnLst>
  </p:timing>
  <p:txStyles>
    <p:titleStyle>
      <a:lvl1pPr marL="320040" indent="-320040" algn="r" defTabSz="914400" rtl="1"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2860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1981200" y="3962400"/>
            <a:ext cx="5637010" cy="882119"/>
          </a:xfrm>
        </p:spPr>
        <p:txBody>
          <a:bodyPr/>
          <a:lstStyle/>
          <a:p>
            <a:pPr algn="ctr"/>
            <a:r>
              <a:rPr lang="ar-IQ" dirty="0" smtClean="0"/>
              <a:t>المرحلة الثانية</a:t>
            </a:r>
            <a:endParaRPr lang="ar-SA" dirty="0"/>
          </a:p>
        </p:txBody>
      </p:sp>
      <p:sp>
        <p:nvSpPr>
          <p:cNvPr id="2" name="عنوان 1"/>
          <p:cNvSpPr>
            <a:spLocks noGrp="1"/>
          </p:cNvSpPr>
          <p:nvPr>
            <p:ph type="ctrTitle"/>
          </p:nvPr>
        </p:nvSpPr>
        <p:spPr>
          <a:xfrm>
            <a:off x="1066800" y="1752600"/>
            <a:ext cx="7175351" cy="1793167"/>
          </a:xfrm>
        </p:spPr>
        <p:txBody>
          <a:bodyPr/>
          <a:lstStyle/>
          <a:p>
            <a:r>
              <a:rPr lang="ar-IQ" dirty="0" smtClean="0"/>
              <a:t>المحاضرة </a:t>
            </a:r>
            <a:r>
              <a:rPr lang="ar-IQ" dirty="0" smtClean="0"/>
              <a:t>الرابعة عشر </a:t>
            </a:r>
            <a:r>
              <a:rPr lang="ar-IQ" dirty="0" smtClean="0"/>
              <a:t>الاختبارات</a:t>
            </a:r>
            <a:endParaRPr lang="ar-SA" dirty="0"/>
          </a:p>
        </p:txBody>
      </p:sp>
    </p:spTree>
    <p:extLst>
      <p:ext uri="{BB962C8B-B14F-4D97-AF65-F5344CB8AC3E}">
        <p14:creationId xmlns:p14="http://schemas.microsoft.com/office/powerpoint/2010/main" val="243247258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3"/>
          </p:nvPr>
        </p:nvSpPr>
        <p:spPr>
          <a:xfrm>
            <a:off x="1143000" y="731520"/>
            <a:ext cx="7543800" cy="5745480"/>
          </a:xfrm>
        </p:spPr>
        <p:txBody>
          <a:bodyPr>
            <a:normAutofit lnSpcReduction="10000"/>
          </a:bodyPr>
          <a:lstStyle/>
          <a:p>
            <a:r>
              <a:rPr lang="en-US" dirty="0"/>
              <a:t>4</a:t>
            </a:r>
            <a:r>
              <a:rPr lang="ar-SA" dirty="0"/>
              <a:t>إعطاء التلاميذ قدرا من التعزيز والإثابة بقصد زيادة الدافعية لديهم لمزيد من التعلم والاكتشاف</a:t>
            </a:r>
            <a:r>
              <a:rPr lang="en-US" dirty="0"/>
              <a:t>. </a:t>
            </a:r>
            <a:br>
              <a:rPr lang="en-US" dirty="0"/>
            </a:br>
            <a:r>
              <a:rPr lang="en-US" dirty="0"/>
              <a:t>-5</a:t>
            </a:r>
            <a:r>
              <a:rPr lang="ar-SA" dirty="0"/>
              <a:t>مساعدة المعلمين على إدراك مدى فاعليتهم في التدريس و في مساعدة المتعلمين على تحقيق أهدافهم و هذا التقويم الذاتي من شأنه أن يدفع بالمعلم إلى تطوير أساليبه و تحسين طرقه و بالتالي رفع مستوى أدائه</a:t>
            </a:r>
            <a:r>
              <a:rPr lang="en-US" dirty="0"/>
              <a:t>. </a:t>
            </a:r>
          </a:p>
          <a:p>
            <a:r>
              <a:rPr lang="ar-SA" b="1" dirty="0"/>
              <a:t>أسس التقويم </a:t>
            </a:r>
            <a:endParaRPr lang="en-US" dirty="0"/>
          </a:p>
          <a:p>
            <a:r>
              <a:rPr lang="ar-SA" dirty="0"/>
              <a:t>نستطيع أن نذكر بعض الأسس التي ترتكز عليها عملية التقويم و التي يجب أن تتوفر في عمليات التقويم ليكون التقويم ناجحا و محققا للغرض منه</a:t>
            </a:r>
            <a:endParaRPr lang="en-US" dirty="0"/>
          </a:p>
          <a:p>
            <a:r>
              <a:rPr lang="en-US" dirty="0"/>
              <a:t>-1</a:t>
            </a:r>
            <a:r>
              <a:rPr lang="ar-SA" dirty="0"/>
              <a:t>لابد أن يرتبط التقويم بالهدف الذي نقومه فإذا بعدنا عن الأهداف فإن المعلومات التي سنحصل عليها من أدوات التقويم لن تكون صادقة أو مفيدة </a:t>
            </a:r>
            <a:endParaRPr lang="en-US" dirty="0"/>
          </a:p>
          <a:p>
            <a:r>
              <a:rPr lang="en-US" dirty="0"/>
              <a:t>-2</a:t>
            </a:r>
            <a:r>
              <a:rPr lang="ar-SA" dirty="0"/>
              <a:t>لابد أن يكون التقويم شاملا لكل أنواع ومستويات الأهداف التي ننشدها لأن العملية التعليمية تمثل نظاما تؤثر أجزاؤه بعضها في بعض </a:t>
            </a:r>
          </a:p>
        </p:txBody>
      </p:sp>
    </p:spTree>
    <p:extLst>
      <p:ext uri="{BB962C8B-B14F-4D97-AF65-F5344CB8AC3E}">
        <p14:creationId xmlns:p14="http://schemas.microsoft.com/office/powerpoint/2010/main" val="224839099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3"/>
          </p:nvPr>
        </p:nvSpPr>
        <p:spPr>
          <a:xfrm>
            <a:off x="1143000" y="731520"/>
            <a:ext cx="7696200" cy="5897880"/>
          </a:xfrm>
        </p:spPr>
        <p:txBody>
          <a:bodyPr>
            <a:normAutofit/>
          </a:bodyPr>
          <a:lstStyle/>
          <a:p>
            <a:r>
              <a:rPr lang="en-US" dirty="0"/>
              <a:t>3</a:t>
            </a:r>
            <a:r>
              <a:rPr lang="ar-SA" dirty="0"/>
              <a:t>لابد أن تكون أدوات التقويم متنوعة فكلما تنوعت أدوات التقويم لدينا كلما زادت معلوماتنا عن المجال الذي نقومه وذلك عند تقويم التلاميذ فكلما تنوعت الأدوات المستخدمة لتقويم التلميذ كلما زاد فهمنا له و قدرتنا على مساعدته </a:t>
            </a:r>
            <a:endParaRPr lang="en-US" dirty="0"/>
          </a:p>
          <a:p>
            <a:r>
              <a:rPr lang="en-US" dirty="0"/>
              <a:t>-4</a:t>
            </a:r>
            <a:r>
              <a:rPr lang="ar-SA" dirty="0"/>
              <a:t>أن يتوفر في أدوات التقويم صفات الصدق و الثبات و الموضوعية</a:t>
            </a:r>
            <a:endParaRPr lang="en-US" dirty="0"/>
          </a:p>
          <a:p>
            <a:r>
              <a:rPr lang="ar-SA" dirty="0"/>
              <a:t>أ</a:t>
            </a:r>
            <a:r>
              <a:rPr lang="en-US" dirty="0"/>
              <a:t> . </a:t>
            </a:r>
            <a:r>
              <a:rPr lang="ar-SA" dirty="0"/>
              <a:t>المقصود بالصدق هو أن الأداة تقيس ما صممت له فإذا صممنا اختبار يقوم قدرة الطالب في الحساب فيجب أن يقيس فعلا قدرة الطالب على إجراء العمليات الحسابية</a:t>
            </a:r>
            <a:endParaRPr lang="en-US" dirty="0"/>
          </a:p>
          <a:p>
            <a:r>
              <a:rPr lang="ar-SA" dirty="0"/>
              <a:t>ب</a:t>
            </a:r>
            <a:r>
              <a:rPr lang="en-US" dirty="0"/>
              <a:t> . </a:t>
            </a:r>
            <a:r>
              <a:rPr lang="ar-SA" dirty="0"/>
              <a:t>والمقصود بالثبات فيقصد به </a:t>
            </a:r>
            <a:r>
              <a:rPr lang="ar-SA" dirty="0" err="1"/>
              <a:t>إذاما</a:t>
            </a:r>
            <a:r>
              <a:rPr lang="ar-SA" dirty="0"/>
              <a:t> أعيد إعطاء الاختبار لمجموعة متكافئة من التلاميذ فإنه يعطي نفس النتائج تقريبا </a:t>
            </a:r>
            <a:endParaRPr lang="en-US" dirty="0"/>
          </a:p>
          <a:p>
            <a:r>
              <a:rPr lang="ar-SA" dirty="0"/>
              <a:t>ج. أما الموضوعية فتعني عدم تأثر نتائج الاختبار بالعوامل الشخصية للمقوم و احتكامه معايير واضحة و محددة في تحليل وتفسير نتائج الاختبار واداء التقويم</a:t>
            </a:r>
            <a:r>
              <a:rPr lang="en-US" dirty="0"/>
              <a:t>. </a:t>
            </a:r>
          </a:p>
        </p:txBody>
      </p:sp>
    </p:spTree>
    <p:extLst>
      <p:ext uri="{BB962C8B-B14F-4D97-AF65-F5344CB8AC3E}">
        <p14:creationId xmlns:p14="http://schemas.microsoft.com/office/powerpoint/2010/main" val="153236717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3"/>
          </p:nvPr>
        </p:nvSpPr>
        <p:spPr>
          <a:xfrm>
            <a:off x="1143000" y="731520"/>
            <a:ext cx="7543800" cy="5745480"/>
          </a:xfrm>
        </p:spPr>
        <p:txBody>
          <a:bodyPr>
            <a:normAutofit/>
          </a:bodyPr>
          <a:lstStyle/>
          <a:p>
            <a:r>
              <a:rPr lang="en-US" dirty="0"/>
              <a:t>3</a:t>
            </a:r>
            <a:r>
              <a:rPr lang="ar-SA" dirty="0"/>
              <a:t>لابد أن تكون أدوات التقويم متنوعة فكلما تنوعت أدوات التقويم لدينا كلما زادت معلوماتنا عن المجال الذي نقومه وذلك عند تقويم التلاميذ فكلما تنوعت الأدوات المستخدمة لتقويم التلميذ كلما زاد فهمنا له و قدرتنا على مساعدته </a:t>
            </a:r>
            <a:endParaRPr lang="en-US" dirty="0"/>
          </a:p>
          <a:p>
            <a:r>
              <a:rPr lang="en-US" dirty="0"/>
              <a:t>-4</a:t>
            </a:r>
            <a:r>
              <a:rPr lang="ar-SA" dirty="0"/>
              <a:t>أن يتوفر في أدوات التقويم صفات الصدق و الثبات و الموضوعية</a:t>
            </a:r>
            <a:endParaRPr lang="en-US" dirty="0"/>
          </a:p>
          <a:p>
            <a:r>
              <a:rPr lang="ar-SA" dirty="0"/>
              <a:t>أ</a:t>
            </a:r>
            <a:r>
              <a:rPr lang="en-US" dirty="0"/>
              <a:t> . </a:t>
            </a:r>
            <a:r>
              <a:rPr lang="ar-SA" dirty="0"/>
              <a:t>المقصود بالصدق هو أن الأداة تقيس ما صممت له فإذا صممنا اختبار يقوم قدرة الطالب في الحساب فيجب أن يقيس فعلا قدرة الطالب على إجراء العمليات الحسابية</a:t>
            </a:r>
            <a:endParaRPr lang="en-US" dirty="0"/>
          </a:p>
          <a:p>
            <a:r>
              <a:rPr lang="ar-SA" dirty="0"/>
              <a:t>ب</a:t>
            </a:r>
            <a:r>
              <a:rPr lang="en-US" dirty="0"/>
              <a:t> . </a:t>
            </a:r>
            <a:r>
              <a:rPr lang="ar-SA" dirty="0"/>
              <a:t>والمقصود بالثبات فيقصد به </a:t>
            </a:r>
            <a:r>
              <a:rPr lang="ar-SA" dirty="0" err="1"/>
              <a:t>إذاما</a:t>
            </a:r>
            <a:r>
              <a:rPr lang="ar-SA" dirty="0"/>
              <a:t> أعيد إعطاء الاختبار لمجموعة متكافئة من التلاميذ فإنه يعطي نفس النتائج تقريبا </a:t>
            </a:r>
            <a:endParaRPr lang="en-US" dirty="0"/>
          </a:p>
          <a:p>
            <a:r>
              <a:rPr lang="ar-SA" dirty="0"/>
              <a:t>ج. أما الموضوعية فتعني عدم تأثر نتائج الاختبار بالعوامل الشخصية للمقوم و احتكامه معايير واضحة و محددة في تحليل وتفسير نتائج الاختبار واداء التقويم</a:t>
            </a:r>
            <a:r>
              <a:rPr lang="en-US" dirty="0"/>
              <a:t>. </a:t>
            </a:r>
          </a:p>
          <a:p>
            <a:endParaRPr lang="ar-SA" dirty="0"/>
          </a:p>
        </p:txBody>
      </p:sp>
    </p:spTree>
    <p:extLst>
      <p:ext uri="{BB962C8B-B14F-4D97-AF65-F5344CB8AC3E}">
        <p14:creationId xmlns:p14="http://schemas.microsoft.com/office/powerpoint/2010/main" val="2570317646"/>
      </p:ext>
    </p:extLst>
  </p:cSld>
  <p:clrMapOvr>
    <a:masterClrMapping/>
  </p:clrMapOvr>
  <p:timing>
    <p:tnLst>
      <p:par>
        <p:cTn id="1" dur="indefinite" restart="never" nodeType="tmRoot"/>
      </p:par>
    </p:tnLst>
  </p:timing>
</p:sld>
</file>

<file path=ppt/theme/theme1.xml><?xml version="1.0" encoding="utf-8"?>
<a:theme xmlns:a="http://schemas.openxmlformats.org/drawingml/2006/main" name="دفق الهواء">
  <a:themeElements>
    <a:clrScheme name="دفق الهواء">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دفق الهواء">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دفق الهواء">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55</TotalTime>
  <Words>270</Words>
  <Application>Microsoft Office PowerPoint</Application>
  <PresentationFormat>عرض على الشاشة (3:4)‏</PresentationFormat>
  <Paragraphs>17</Paragraphs>
  <Slides>4</Slides>
  <Notes>0</Notes>
  <HiddenSlides>0</HiddenSlides>
  <MMClips>0</MMClips>
  <ScaleCrop>false</ScaleCrop>
  <HeadingPairs>
    <vt:vector size="4" baseType="variant">
      <vt:variant>
        <vt:lpstr>نسق</vt:lpstr>
      </vt:variant>
      <vt:variant>
        <vt:i4>1</vt:i4>
      </vt:variant>
      <vt:variant>
        <vt:lpstr>عناوين الشرائح</vt:lpstr>
      </vt:variant>
      <vt:variant>
        <vt:i4>4</vt:i4>
      </vt:variant>
    </vt:vector>
  </HeadingPairs>
  <TitlesOfParts>
    <vt:vector size="5" baseType="lpstr">
      <vt:lpstr>دفق الهواء</vt:lpstr>
      <vt:lpstr>المحاضرة الرابعة عشر الاختبارات</vt:lpstr>
      <vt:lpstr>عرض تقديمي في PowerPoint</vt:lpstr>
      <vt:lpstr>عرض تقديمي في PowerPoint</vt:lpstr>
      <vt:lpstr>عرض تقديمي في PowerPoint</vt:lpstr>
    </vt:vector>
  </TitlesOfParts>
  <Company>Enjoy My Fine Releases.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المحاضرة الاولى الاختبارات</dc:title>
  <dc:creator>DR.Ahmed Saker 2o1O</dc:creator>
  <cp:lastModifiedBy>DR.Ahmed Saker 2o1O</cp:lastModifiedBy>
  <cp:revision>39</cp:revision>
  <dcterms:created xsi:type="dcterms:W3CDTF">2018-12-12T18:24:25Z</dcterms:created>
  <dcterms:modified xsi:type="dcterms:W3CDTF">2018-12-12T20:30:29Z</dcterms:modified>
</cp:coreProperties>
</file>